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628" r:id="rId1"/>
  </p:sldMasterIdLst>
  <p:sldIdLst>
    <p:sldId id="256" r:id="rId2"/>
    <p:sldId id="266" r:id="rId3"/>
    <p:sldId id="267" r:id="rId4"/>
    <p:sldId id="275" r:id="rId5"/>
    <p:sldId id="276" r:id="rId6"/>
    <p:sldId id="273" r:id="rId7"/>
    <p:sldId id="274" r:id="rId8"/>
    <p:sldId id="271" r:id="rId9"/>
    <p:sldId id="272" r:id="rId10"/>
    <p:sldId id="257" r:id="rId11"/>
    <p:sldId id="263" r:id="rId12"/>
    <p:sldId id="268" r:id="rId13"/>
  </p:sldIdLst>
  <p:sldSz cx="10080625" cy="567055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29" d="100"/>
          <a:sy n="129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3" y="1197117"/>
            <a:ext cx="7297256" cy="2753070"/>
          </a:xfrm>
        </p:spPr>
        <p:txBody>
          <a:bodyPr anchor="b"/>
          <a:lstStyle>
            <a:lvl1pPr>
              <a:defRPr sz="5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4943" y="3950185"/>
            <a:ext cx="7297256" cy="712267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4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8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6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2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5" y="3969374"/>
            <a:ext cx="7297255" cy="468608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54943" y="567055"/>
            <a:ext cx="7297256" cy="301029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4" y="4437982"/>
            <a:ext cx="7297255" cy="408227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9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3" y="1197116"/>
            <a:ext cx="7297257" cy="1638159"/>
          </a:xfrm>
        </p:spPr>
        <p:txBody>
          <a:bodyPr/>
          <a:lstStyle>
            <a:lvl1pPr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3" y="3024294"/>
            <a:ext cx="7297257" cy="1953189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61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082" y="1197116"/>
            <a:ext cx="6614017" cy="1921086"/>
          </a:xfrm>
        </p:spPr>
        <p:txBody>
          <a:bodyPr/>
          <a:lstStyle>
            <a:lvl1pPr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596099" y="3118202"/>
            <a:ext cx="6018981" cy="282927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158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3" y="3597349"/>
            <a:ext cx="7297257" cy="1386134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2731" y="803083"/>
            <a:ext cx="663039" cy="164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0087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663" y="2161215"/>
            <a:ext cx="663039" cy="164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0087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159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2" y="2583251"/>
            <a:ext cx="7297258" cy="1366935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4943" y="3950186"/>
            <a:ext cx="7297257" cy="711423"/>
          </a:xfrm>
        </p:spPr>
        <p:txBody>
          <a:bodyPr anchor="t"/>
          <a:lstStyle>
            <a:lvl1pPr marL="0" indent="0" algn="l">
              <a:buNone/>
              <a:defRPr sz="1654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473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335" y="1638159"/>
            <a:ext cx="2436536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471" y="2205214"/>
            <a:ext cx="2420400" cy="2967851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1099" y="1638159"/>
            <a:ext cx="2427751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02373" y="2205214"/>
            <a:ext cx="2436477" cy="2967851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90866" y="1638159"/>
            <a:ext cx="2424338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90866" y="2205214"/>
            <a:ext cx="2424338" cy="2967851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80860" y="1764171"/>
            <a:ext cx="0" cy="3276318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56529" y="1764171"/>
            <a:ext cx="0" cy="3280024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4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71" y="3514905"/>
            <a:ext cx="2430901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9471" y="1827177"/>
            <a:ext cx="2430901" cy="12601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9471" y="3991389"/>
            <a:ext cx="2430901" cy="545052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5825" y="3514905"/>
            <a:ext cx="2423025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15824" y="1827177"/>
            <a:ext cx="2423025" cy="12601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14706" y="3991388"/>
            <a:ext cx="2426234" cy="545052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90866" y="3514905"/>
            <a:ext cx="2424338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90865" y="1827177"/>
            <a:ext cx="2424338" cy="12601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90762" y="3991386"/>
            <a:ext cx="2427550" cy="545052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080860" y="1764171"/>
            <a:ext cx="0" cy="3276318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56529" y="1764171"/>
            <a:ext cx="0" cy="3280024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23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14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6113" y="355723"/>
            <a:ext cx="1449091" cy="4817342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472" y="733760"/>
            <a:ext cx="6137630" cy="44393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14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7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79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658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6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5" y="2366230"/>
            <a:ext cx="7297255" cy="1583956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4943" y="3950186"/>
            <a:ext cx="7297256" cy="711423"/>
          </a:xfrm>
        </p:spPr>
        <p:txBody>
          <a:bodyPr anchor="t"/>
          <a:lstStyle>
            <a:lvl1pPr marL="0" indent="0" algn="l">
              <a:buNone/>
              <a:defRPr sz="1654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9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44" y="1703791"/>
            <a:ext cx="3634994" cy="3469274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265" y="1700084"/>
            <a:ext cx="3634995" cy="3472980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5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244" y="1575153"/>
            <a:ext cx="3634993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244" y="2079202"/>
            <a:ext cx="3634994" cy="309386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266" y="1575153"/>
            <a:ext cx="3634994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266" y="2079202"/>
            <a:ext cx="3634994" cy="309386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0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30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5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1" y="1197116"/>
            <a:ext cx="2812078" cy="1197116"/>
          </a:xfrm>
        </p:spPr>
        <p:txBody>
          <a:bodyPr anchor="b"/>
          <a:lstStyle>
            <a:lvl1pPr algn="l">
              <a:defRPr sz="198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031" y="1197116"/>
            <a:ext cx="4296169" cy="3780367"/>
          </a:xfrm>
        </p:spPr>
        <p:txBody>
          <a:bodyPr anchor="ctr">
            <a:normAutofit/>
          </a:bodyPr>
          <a:lstStyle>
            <a:lvl1pPr>
              <a:defRPr sz="1654"/>
            </a:lvl1pPr>
            <a:lvl2pPr>
              <a:defRPr sz="1488"/>
            </a:lvl2pPr>
            <a:lvl3pPr>
              <a:defRPr sz="1323"/>
            </a:lvl3pPr>
            <a:lvl4pPr>
              <a:defRPr sz="1158"/>
            </a:lvl4pPr>
            <a:lvl5pPr>
              <a:defRPr sz="1158"/>
            </a:lvl5pPr>
            <a:lvl6pPr>
              <a:defRPr sz="1158"/>
            </a:lvl6pPr>
            <a:lvl7pPr>
              <a:defRPr sz="1158"/>
            </a:lvl7pPr>
            <a:lvl8pPr>
              <a:defRPr sz="1158"/>
            </a:lvl8pPr>
            <a:lvl9pPr>
              <a:defRPr sz="11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2" y="2587452"/>
            <a:ext cx="2812077" cy="2394231"/>
          </a:xfrm>
        </p:spPr>
        <p:txBody>
          <a:bodyPr/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2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77" y="1533142"/>
            <a:ext cx="4210931" cy="1302133"/>
          </a:xfrm>
        </p:spPr>
        <p:txBody>
          <a:bodyPr anchor="b">
            <a:normAutofit/>
          </a:bodyPr>
          <a:lstStyle>
            <a:lvl1pPr algn="l">
              <a:defRPr sz="2976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46044" y="945092"/>
            <a:ext cx="2646164" cy="37803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3" y="3024293"/>
            <a:ext cx="4204377" cy="1134110"/>
          </a:xfrm>
        </p:spPr>
        <p:txBody>
          <a:bodyPr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0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alphaModFix amt="92000"/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207434"/>
            <a:ext cx="3337894" cy="34631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391543"/>
            <a:ext cx="1258765" cy="1955879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7118128" y="1386135"/>
            <a:ext cx="2331145" cy="233122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6614098" y="1"/>
            <a:ext cx="1325717" cy="94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7115537" y="5040489"/>
            <a:ext cx="821642" cy="63006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630222" y="0"/>
            <a:ext cx="567035" cy="9450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220" y="374331"/>
            <a:ext cx="7776041" cy="1158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244" y="1697460"/>
            <a:ext cx="7397205" cy="3469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396901" y="1480649"/>
            <a:ext cx="819079" cy="25201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9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7401310" y="2666848"/>
            <a:ext cx="3191479" cy="2520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9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9718" y="244525"/>
            <a:ext cx="693042" cy="634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315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14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29" r:id="rId1"/>
    <p:sldLayoutId id="2147484630" r:id="rId2"/>
    <p:sldLayoutId id="2147484631" r:id="rId3"/>
    <p:sldLayoutId id="2147484632" r:id="rId4"/>
    <p:sldLayoutId id="2147484633" r:id="rId5"/>
    <p:sldLayoutId id="2147484634" r:id="rId6"/>
    <p:sldLayoutId id="2147484635" r:id="rId7"/>
    <p:sldLayoutId id="2147484636" r:id="rId8"/>
    <p:sldLayoutId id="2147484637" r:id="rId9"/>
    <p:sldLayoutId id="2147484638" r:id="rId10"/>
    <p:sldLayoutId id="2147484639" r:id="rId11"/>
    <p:sldLayoutId id="2147484640" r:id="rId12"/>
    <p:sldLayoutId id="2147484641" r:id="rId13"/>
    <p:sldLayoutId id="2147484642" r:id="rId14"/>
    <p:sldLayoutId id="2147484643" r:id="rId15"/>
    <p:sldLayoutId id="2147484644" r:id="rId16"/>
    <p:sldLayoutId id="2147484645" r:id="rId17"/>
    <p:sldLayoutId id="2147484646" r:id="rId18"/>
  </p:sldLayoutIdLst>
  <p:txStyles>
    <p:titleStyle>
      <a:lvl1pPr algn="l" defTabSz="378013" rtl="0" eaLnBrk="1" latinLnBrk="0" hangingPunct="1">
        <a:spcBef>
          <a:spcPct val="0"/>
        </a:spcBef>
        <a:buNone/>
        <a:defRPr sz="3473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510" indent="-283510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54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614271" indent="-236258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88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945032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2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323045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701058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071961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457084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835097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213110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70154" y="1349477"/>
            <a:ext cx="8332839" cy="22343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600" b="1" strike="noStrike" cap="all" spc="-1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IDEGEN NYELVI KÖVETELMÉNYEK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600" b="1" cap="all" spc="-1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Nappali</a:t>
            </a:r>
            <a:r>
              <a:rPr lang="en-US" sz="3600" b="1" cap="all" spc="-1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  <a:r>
              <a:rPr lang="en-US" sz="3600" b="1" cap="all" spc="-1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tagozaton</a:t>
            </a:r>
            <a:endParaRPr lang="en-US" sz="3600" b="0" strike="noStrike" cap="all" spc="-1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604387" y="3768212"/>
            <a:ext cx="3797710" cy="15011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b="1" strike="noStrike" spc="-1" dirty="0"/>
              <a:t>MATE KÁROLY RÓBERT CAMPUS</a:t>
            </a:r>
          </a:p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b="0" strike="noStrike" spc="-1" dirty="0"/>
              <a:t>2024/25. tanév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207433"/>
            <a:ext cx="3337894" cy="3463117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391542"/>
            <a:ext cx="1258765" cy="1955879"/>
          </a:xfrm>
          <a:prstGeom prst="rect">
            <a:avLst/>
          </a:prstGeom>
        </p:spPr>
      </p:pic>
      <p:sp>
        <p:nvSpPr>
          <p:cNvPr id="90" name="Oval 89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18128" y="1386134"/>
            <a:ext cx="2331144" cy="233122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6614097" y="0"/>
            <a:ext cx="1325717" cy="94377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7115537" y="5040488"/>
            <a:ext cx="821642" cy="630062"/>
          </a:xfrm>
          <a:prstGeom prst="rect">
            <a:avLst/>
          </a:prstGeom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30222" y="0"/>
            <a:ext cx="567035" cy="945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0" name="CustomShape 1"/>
          <p:cNvSpPr/>
          <p:nvPr/>
        </p:nvSpPr>
        <p:spPr>
          <a:xfrm>
            <a:off x="289560" y="479323"/>
            <a:ext cx="8020699" cy="10530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200" b="1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FONTOS ÉV ELEJI TEENDŐ</a:t>
            </a:r>
            <a:r>
              <a:rPr lang="en-US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</a:t>
            </a:r>
            <a:endParaRPr lang="en-US" sz="3200" b="1" i="0" strike="noStrike" kern="1200" spc="-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289560" y="1318104"/>
            <a:ext cx="9256847" cy="4046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800" u="sng" noProof="1">
                <a:latin typeface="+mj-lt"/>
                <a:ea typeface="+mj-ea"/>
                <a:cs typeface="+mj-cs"/>
              </a:rPr>
              <a:t>A szaknak megfelelő</a:t>
            </a:r>
            <a:r>
              <a:rPr lang="en-GB" sz="2800" noProof="1">
                <a:latin typeface="+mj-lt"/>
                <a:ea typeface="+mj-ea"/>
                <a:cs typeface="+mj-cs"/>
              </a:rPr>
              <a:t> nyelvi kurzus mielőbbi felvétele (lehetőleg szept. 8-ig)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</a:pPr>
            <a:endParaRPr lang="en-GB" sz="2800" noProof="1">
              <a:latin typeface="+mj-lt"/>
              <a:ea typeface="+mj-ea"/>
              <a:cs typeface="+mj-cs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800" noProof="1">
                <a:latin typeface="+mj-lt"/>
                <a:ea typeface="+mj-ea"/>
                <a:cs typeface="+mj-cs"/>
              </a:rPr>
              <a:t>Megjelenés az 1. nyelvórán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</a:pPr>
            <a:endParaRPr lang="en-GB" sz="2800" noProof="1">
              <a:latin typeface="+mj-lt"/>
              <a:ea typeface="+mj-ea"/>
              <a:cs typeface="+mj-cs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800" noProof="1">
                <a:latin typeface="+mj-lt"/>
                <a:ea typeface="+mj-ea"/>
                <a:cs typeface="+mj-cs"/>
              </a:rPr>
              <a:t>B2 vagy C1 nyelvvizsga esetén az eredeti bizonyítvány bemutatása a nyelvtanárnak az 1. nyelvórán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04000" y="235974"/>
            <a:ext cx="7199640" cy="1039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108360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en-GB" sz="3200" b="1" strike="noStrike" spc="-1" noProof="1">
                <a:solidFill>
                  <a:srgbClr val="FFFFFF"/>
                </a:solidFill>
                <a:latin typeface="+mj-lt"/>
              </a:rPr>
              <a:t>HALLGATÓINK</a:t>
            </a:r>
            <a:r>
              <a:rPr lang="hu-HU" sz="3200" b="1" strike="noStrike" spc="-1" noProof="1">
                <a:solidFill>
                  <a:srgbClr val="FFFFFF"/>
                </a:solidFill>
                <a:latin typeface="+mj-lt"/>
              </a:rPr>
              <a:t> NYELVTANÁR</a:t>
            </a:r>
            <a:r>
              <a:rPr lang="en-GB" sz="3200" b="1" spc="-1" noProof="1">
                <a:solidFill>
                  <a:srgbClr val="FFFFFF"/>
                </a:solidFill>
                <a:latin typeface="+mj-lt"/>
              </a:rPr>
              <a:t>AI</a:t>
            </a:r>
            <a:endParaRPr lang="hu-HU" sz="3200" b="1" strike="noStrike" spc="-1" noProof="1">
              <a:latin typeface="+mj-lt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504000" y="1275734"/>
            <a:ext cx="9071640" cy="38891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540360" lvl="1">
              <a:lnSpc>
                <a:spcPct val="100000"/>
              </a:lnSpc>
              <a:spcAft>
                <a:spcPts val="848"/>
              </a:spcAft>
              <a:buClr>
                <a:srgbClr val="FFFFFF"/>
              </a:buClr>
              <a:buSzPct val="75000"/>
            </a:pPr>
            <a:r>
              <a:rPr lang="en-GB" sz="2800" spc="-1" noProof="1">
                <a:solidFill>
                  <a:srgbClr val="FFFFFF"/>
                </a:solidFill>
              </a:rPr>
              <a:t>A</a:t>
            </a:r>
            <a:r>
              <a:rPr lang="en-GB" sz="2800" b="0" strike="noStrike" spc="-1" noProof="1">
                <a:solidFill>
                  <a:srgbClr val="FFFFFF"/>
                </a:solidFill>
              </a:rPr>
              <a:t>ngol nyelv:</a:t>
            </a:r>
          </a:p>
          <a:p>
            <a:pPr marL="1340460" lvl="2" indent="-342900">
              <a:spcAft>
                <a:spcPts val="848"/>
              </a:spcAft>
              <a:buClr>
                <a:srgbClr val="FFFFFF"/>
              </a:buClr>
              <a:buSzPct val="75000"/>
              <a:buFont typeface="Arial" panose="020B0604020202020204" pitchFamily="34" charset="0"/>
              <a:buChar char="•"/>
            </a:pPr>
            <a:r>
              <a:rPr lang="hu-HU" sz="2800" b="0" strike="noStrike" spc="-1" noProof="1">
                <a:solidFill>
                  <a:srgbClr val="FFFFFF"/>
                </a:solidFill>
              </a:rPr>
              <a:t>Fentor Zsuzsanna</a:t>
            </a:r>
            <a:endParaRPr lang="en-GB" sz="2800" b="0" strike="noStrike" spc="-1" noProof="1">
              <a:solidFill>
                <a:srgbClr val="FFFFFF"/>
              </a:solidFill>
            </a:endParaRPr>
          </a:p>
          <a:p>
            <a:pPr marL="1340460" lvl="2" indent="-342900">
              <a:spcAft>
                <a:spcPts val="848"/>
              </a:spcAft>
              <a:buClr>
                <a:srgbClr val="FFFFFF"/>
              </a:buClr>
              <a:buSzPct val="75000"/>
              <a:buFont typeface="Arial" panose="020B0604020202020204" pitchFamily="34" charset="0"/>
              <a:buChar char="•"/>
            </a:pPr>
            <a:r>
              <a:rPr lang="hu-HU" sz="2800" b="0" strike="noStrike" spc="-1" noProof="1">
                <a:solidFill>
                  <a:srgbClr val="FFFFFF"/>
                </a:solidFill>
              </a:rPr>
              <a:t>Szabó Rozália</a:t>
            </a:r>
            <a:endParaRPr lang="en-GB" sz="2800" b="0" strike="noStrike" spc="-1" noProof="1">
              <a:solidFill>
                <a:srgbClr val="FFFFFF"/>
              </a:solidFill>
            </a:endParaRPr>
          </a:p>
          <a:p>
            <a:pPr marL="997560" lvl="2">
              <a:spcAft>
                <a:spcPts val="848"/>
              </a:spcAft>
              <a:buClr>
                <a:srgbClr val="FFFFFF"/>
              </a:buClr>
              <a:buSzPct val="75000"/>
            </a:pPr>
            <a:endParaRPr lang="hu-HU" sz="800" b="0" strike="noStrike" spc="-1" noProof="1"/>
          </a:p>
          <a:p>
            <a:pPr marL="540360" lvl="1">
              <a:lnSpc>
                <a:spcPct val="100000"/>
              </a:lnSpc>
              <a:spcAft>
                <a:spcPts val="848"/>
              </a:spcAft>
              <a:buClr>
                <a:srgbClr val="FFFFFF"/>
              </a:buClr>
              <a:buSzPct val="75000"/>
            </a:pPr>
            <a:r>
              <a:rPr lang="en-GB" sz="2800" b="0" strike="noStrike" spc="-1" noProof="1">
                <a:solidFill>
                  <a:srgbClr val="FFFFFF"/>
                </a:solidFill>
              </a:rPr>
              <a:t>Német nyelv:</a:t>
            </a:r>
          </a:p>
          <a:p>
            <a:pPr marL="1340460" lvl="2" indent="-342900">
              <a:spcAft>
                <a:spcPts val="848"/>
              </a:spcAft>
              <a:buClr>
                <a:srgbClr val="FFFFFF"/>
              </a:buClr>
              <a:buSzPct val="75000"/>
              <a:buFont typeface="Arial" panose="020B0604020202020204" pitchFamily="34" charset="0"/>
              <a:buChar char="•"/>
            </a:pPr>
            <a:r>
              <a:rPr lang="hu-HU" sz="2800" b="0" strike="noStrike" spc="-1" noProof="1">
                <a:solidFill>
                  <a:srgbClr val="FFFFFF"/>
                </a:solidFill>
              </a:rPr>
              <a:t>Molnárné Krajcsovicz Magdolna</a:t>
            </a:r>
            <a:endParaRPr lang="en-GB" sz="2800" spc="-1" noProof="1">
              <a:solidFill>
                <a:srgbClr val="FFFFFF"/>
              </a:solidFill>
            </a:endParaRPr>
          </a:p>
          <a:p>
            <a:pPr marL="534988" lvl="2">
              <a:spcAft>
                <a:spcPts val="848"/>
              </a:spcAft>
              <a:buClr>
                <a:srgbClr val="FFFFFF"/>
              </a:buClr>
              <a:buSzPct val="75000"/>
            </a:pPr>
            <a:endParaRPr lang="en-GB" sz="900" spc="-1" noProof="1">
              <a:solidFill>
                <a:srgbClr val="FFFFFF"/>
              </a:solidFill>
            </a:endParaRPr>
          </a:p>
          <a:p>
            <a:pPr marL="534988" lvl="2">
              <a:spcAft>
                <a:spcPts val="848"/>
              </a:spcAft>
              <a:buClr>
                <a:srgbClr val="FFFFFF"/>
              </a:buClr>
              <a:buSzPct val="75000"/>
            </a:pPr>
            <a:r>
              <a:rPr lang="en-GB" sz="2800" spc="-1" noProof="1">
                <a:solidFill>
                  <a:srgbClr val="FFFFFF"/>
                </a:solidFill>
              </a:rPr>
              <a:t>Francia nyelv: </a:t>
            </a:r>
          </a:p>
          <a:p>
            <a:pPr marL="1347788" lvl="2" indent="-363538">
              <a:spcAft>
                <a:spcPts val="848"/>
              </a:spcAft>
              <a:buClr>
                <a:srgbClr val="FFFFFF"/>
              </a:buClr>
              <a:buSzPct val="75000"/>
              <a:buFont typeface="Arial" panose="020B0604020202020204" pitchFamily="34" charset="0"/>
              <a:buChar char="•"/>
            </a:pPr>
            <a:r>
              <a:rPr lang="en-GB" sz="2800" spc="-1" noProof="1">
                <a:solidFill>
                  <a:srgbClr val="FFFFFF"/>
                </a:solidFill>
              </a:rPr>
              <a:t>Vizsnyiczai Zita</a:t>
            </a:r>
            <a:endParaRPr lang="en-GB" sz="2800" b="0" strike="noStrike" spc="-1" noProof="1">
              <a:solidFill>
                <a:srgbClr val="FFFFFF"/>
              </a:solidFill>
            </a:endParaRPr>
          </a:p>
          <a:p>
            <a:pPr marL="997560" lvl="2">
              <a:spcAft>
                <a:spcPts val="848"/>
              </a:spcAft>
              <a:buClr>
                <a:srgbClr val="FFFFFF"/>
              </a:buClr>
              <a:buSzPct val="75000"/>
            </a:pPr>
            <a:endParaRPr lang="en-GB" sz="2800" spc="-1" noProof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2"/>
          <p:cNvSpPr/>
          <p:nvPr/>
        </p:nvSpPr>
        <p:spPr>
          <a:xfrm>
            <a:off x="504000" y="1135626"/>
            <a:ext cx="9071640" cy="402929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endParaRPr lang="en-GB" sz="2400" b="0" strike="noStrike" spc="-1" noProof="1">
              <a:solidFill>
                <a:srgbClr val="FFFFFF"/>
              </a:solidFill>
              <a:latin typeface="Arial"/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0" strike="noStrike" spc="-1" noProof="1">
                <a:solidFill>
                  <a:srgbClr val="FFFFFF"/>
                </a:solidFill>
              </a:rPr>
              <a:t>Amennyiben</a:t>
            </a:r>
            <a:r>
              <a:rPr lang="en-GB" sz="2400" b="0" strike="noStrike" spc="-1" noProof="1">
                <a:solidFill>
                  <a:srgbClr val="FFFFFF"/>
                </a:solidFill>
              </a:rPr>
              <a:t> további 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kérdésük van, </a:t>
            </a:r>
            <a:endParaRPr lang="en-GB" sz="2400" b="0" strike="noStrike" spc="-1" noProof="1">
              <a:solidFill>
                <a:srgbClr val="FFFFFF"/>
              </a:solidFill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1" strike="noStrike" spc="-1" noProof="1">
                <a:solidFill>
                  <a:srgbClr val="FFFFFF"/>
                </a:solidFill>
              </a:rPr>
              <a:t>Szabó Rozália</a:t>
            </a:r>
            <a:endParaRPr lang="en-GB" sz="2400" b="1" strike="noStrike" spc="-1" noProof="1">
              <a:solidFill>
                <a:srgbClr val="FFFFFF"/>
              </a:solidFill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0" strike="noStrike" spc="-1" noProof="1">
                <a:solidFill>
                  <a:srgbClr val="FFFFFF"/>
                </a:solidFill>
              </a:rPr>
              <a:t>szakcsoportvezető</a:t>
            </a:r>
            <a:r>
              <a:rPr lang="hu-HU" sz="2400" spc="-1" noProof="1">
                <a:solidFill>
                  <a:srgbClr val="FFFFFF"/>
                </a:solidFill>
              </a:rPr>
              <a:t>höz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 </a:t>
            </a:r>
            <a:r>
              <a:rPr lang="en-GB" sz="2400" b="0" strike="noStrike" spc="-1" noProof="1">
                <a:solidFill>
                  <a:srgbClr val="FFFFFF"/>
                </a:solidFill>
              </a:rPr>
              <a:t>legyenek szívesek 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fordul</a:t>
            </a:r>
            <a:r>
              <a:rPr lang="en-GB" sz="2400" b="0" strike="noStrike" spc="-1" noProof="1">
                <a:solidFill>
                  <a:srgbClr val="FFFFFF"/>
                </a:solidFill>
              </a:rPr>
              <a:t>ni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 az alábbi email-címen: </a:t>
            </a: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endParaRPr lang="en-GB" sz="800" b="1" strike="noStrike" spc="-1" noProof="1">
              <a:solidFill>
                <a:srgbClr val="FFFFFF"/>
              </a:solidFill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1" strike="noStrike" spc="-1" noProof="1">
                <a:solidFill>
                  <a:srgbClr val="FFFFFF"/>
                </a:solidFill>
              </a:rPr>
              <a:t>szabo.rozalia@uni-mate.hu</a:t>
            </a:r>
            <a:endParaRPr lang="hu-HU" sz="2400" b="0" strike="noStrike" spc="-1" noProof="1"/>
          </a:p>
        </p:txBody>
      </p:sp>
    </p:spTree>
    <p:extLst>
      <p:ext uri="{BB962C8B-B14F-4D97-AF65-F5344CB8AC3E}">
        <p14:creationId xmlns:p14="http://schemas.microsoft.com/office/powerpoint/2010/main" val="24060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842864" cy="1028313"/>
          </a:xfrm>
        </p:spPr>
        <p:txBody>
          <a:bodyPr/>
          <a:lstStyle/>
          <a:p>
            <a:r>
              <a:rPr lang="en-GB" sz="3200" b="1" dirty="0"/>
              <a:t>AZ OKLEVÉL MEGSZERZÉSÉNEK FELTÉTELE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697460"/>
            <a:ext cx="8787573" cy="3469041"/>
          </a:xfrm>
        </p:spPr>
        <p:txBody>
          <a:bodyPr>
            <a:normAutofit/>
          </a:bodyPr>
          <a:lstStyle/>
          <a:p>
            <a:pPr algn="just"/>
            <a:r>
              <a:rPr lang="hu-HU" sz="2000" noProof="1"/>
              <a:t>Nyelvvizsga bizonyítvány már egy szakon sem </a:t>
            </a:r>
            <a:r>
              <a:rPr lang="en-GB" sz="2000" noProof="1"/>
              <a:t>szükséges</a:t>
            </a:r>
            <a:r>
              <a:rPr lang="hu-HU" sz="2000" noProof="1"/>
              <a:t> az oklevél megszerzéséhez.</a:t>
            </a:r>
          </a:p>
          <a:p>
            <a:pPr marL="0" indent="0" algn="just">
              <a:buNone/>
            </a:pPr>
            <a:endParaRPr lang="hu-HU" sz="2000" noProof="1"/>
          </a:p>
          <a:p>
            <a:pPr algn="just"/>
            <a:r>
              <a:rPr lang="hu-HU" sz="2000" noProof="1"/>
              <a:t>Szaknyelvet minden szakon kötelező tanulni.</a:t>
            </a:r>
          </a:p>
          <a:p>
            <a:pPr marL="0" indent="0" algn="just">
              <a:buNone/>
            </a:pPr>
            <a:endParaRPr lang="hu-HU" sz="2000" noProof="1"/>
          </a:p>
          <a:p>
            <a:pPr algn="just"/>
            <a:r>
              <a:rPr lang="en-GB" sz="2000" noProof="1"/>
              <a:t>Az i</a:t>
            </a:r>
            <a:r>
              <a:rPr lang="hu-HU" sz="2000" noProof="1"/>
              <a:t>degen</a:t>
            </a:r>
            <a:r>
              <a:rPr lang="en-GB" sz="2000" noProof="1"/>
              <a:t> </a:t>
            </a:r>
            <a:r>
              <a:rPr lang="hu-HU" sz="2000" noProof="1"/>
              <a:t>nyelvi tárgya</a:t>
            </a:r>
            <a:r>
              <a:rPr lang="en-GB" sz="2000" noProof="1"/>
              <a:t>k teljesítése </a:t>
            </a:r>
            <a:r>
              <a:rPr lang="en-GB" sz="2000" u="sng" noProof="1"/>
              <a:t>kritériumkövetelmény</a:t>
            </a:r>
            <a:r>
              <a:rPr lang="en-GB" sz="2000" noProof="1"/>
              <a:t>, azaz</a:t>
            </a:r>
            <a:r>
              <a:rPr lang="hu-HU" sz="2000" noProof="1"/>
              <a:t> kötelező teljesíteni</a:t>
            </a:r>
            <a:r>
              <a:rPr lang="en-GB" sz="2000" noProof="1"/>
              <a:t> a záróvizsga előtt.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4721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776041" cy="1028313"/>
          </a:xfrm>
        </p:spPr>
        <p:txBody>
          <a:bodyPr/>
          <a:lstStyle/>
          <a:p>
            <a:r>
              <a:rPr lang="en-GB" sz="3200" b="1" dirty="0"/>
              <a:t>VÁLASZTHATÓ IDEGEN NYELVEK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697460"/>
            <a:ext cx="8787573" cy="3469041"/>
          </a:xfrm>
        </p:spPr>
        <p:txBody>
          <a:bodyPr>
            <a:normAutofit/>
          </a:bodyPr>
          <a:lstStyle/>
          <a:p>
            <a:pPr algn="just"/>
            <a:r>
              <a:rPr lang="en-GB" sz="2000" noProof="1"/>
              <a:t>Gyöngyösön oktatott nyelvek: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GB" sz="2000" noProof="1"/>
              <a:t>angol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GB" sz="2000" noProof="1"/>
              <a:t>német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GB" sz="2000" noProof="1"/>
              <a:t>francia</a:t>
            </a:r>
          </a:p>
          <a:p>
            <a:pPr algn="just"/>
            <a:r>
              <a:rPr lang="en-GB" sz="2000" noProof="1"/>
              <a:t>Mivel szaknyelvet is kell tanulniuk, azt a nyelvet legyenek szívesek választani, amelyből erősebb alapokkal rendelkeznek!</a:t>
            </a:r>
          </a:p>
          <a:p>
            <a:pPr algn="just"/>
            <a:r>
              <a:rPr lang="en-GB" sz="2000" noProof="1"/>
              <a:t>Kezdő nyelvet nem oktatunk.</a:t>
            </a:r>
          </a:p>
          <a:p>
            <a:pPr algn="just"/>
            <a:endParaRPr lang="en-GB" sz="2000" noProof="1"/>
          </a:p>
          <a:p>
            <a:pPr marL="0" indent="0" algn="just">
              <a:buNone/>
            </a:pPr>
            <a:endParaRPr lang="en-GB" sz="2000" noProof="1"/>
          </a:p>
          <a:p>
            <a:pPr algn="just"/>
            <a:endParaRPr lang="en-GB" sz="2000" noProof="1"/>
          </a:p>
          <a:p>
            <a:pPr algn="just"/>
            <a:endParaRPr lang="en-GB" sz="2000" noProof="1"/>
          </a:p>
        </p:txBody>
      </p:sp>
    </p:spTree>
    <p:extLst>
      <p:ext uri="{BB962C8B-B14F-4D97-AF65-F5344CB8AC3E}">
        <p14:creationId xmlns:p14="http://schemas.microsoft.com/office/powerpoint/2010/main" val="169087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842864" cy="1028313"/>
          </a:xfrm>
        </p:spPr>
        <p:txBody>
          <a:bodyPr/>
          <a:lstStyle/>
          <a:p>
            <a:r>
              <a:rPr lang="en-GB" sz="3200" b="1" dirty="0"/>
              <a:t>IDEGEN NYELVI TÁRGYAK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309608"/>
            <a:ext cx="8787573" cy="3856894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000" noProof="1"/>
              <a:t>Felsőoktatási szakképzésen: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Angol / Német / Francia nyelv 1-2.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Gazdasági / Agrár szaknyelvi angol / német / francia</a:t>
            </a:r>
            <a:endParaRPr lang="hu-HU" sz="1834" noProof="1"/>
          </a:p>
          <a:p>
            <a:pPr marL="0" indent="0" algn="just">
              <a:buNone/>
            </a:pPr>
            <a:endParaRPr lang="hu-HU" sz="2000" noProof="1"/>
          </a:p>
          <a:p>
            <a:pPr algn="just"/>
            <a:r>
              <a:rPr lang="en-GB" sz="2000" noProof="1"/>
              <a:t>Alapképzésen: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Angol / Német / Francia nyelv 1-2.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Gazdasági / Agrár szaknyelvi angol / német / francia 1-2.</a:t>
            </a:r>
          </a:p>
          <a:p>
            <a:pPr marL="378013" lvl="1" indent="0" algn="just">
              <a:buNone/>
            </a:pPr>
            <a:endParaRPr lang="en-GB" sz="1834" noProof="1"/>
          </a:p>
          <a:p>
            <a:pPr marL="271463" lvl="1" indent="-271463" algn="just"/>
            <a:r>
              <a:rPr lang="en-GB" sz="1800" noProof="1"/>
              <a:t>Mesterképzésen:</a:t>
            </a:r>
          </a:p>
          <a:p>
            <a:pPr marL="616511" lvl="2" indent="-285750" algn="just">
              <a:buFont typeface="Arial" panose="020B0604020202020204" pitchFamily="34" charset="0"/>
              <a:buChar char="•"/>
            </a:pPr>
            <a:r>
              <a:rPr lang="en-GB" sz="1800" noProof="1"/>
              <a:t>Gazdasági / Agrár szaknyelvi angol / német / francia 1-2.</a:t>
            </a:r>
            <a:endParaRPr lang="en-GB" sz="1635" noProof="1"/>
          </a:p>
          <a:p>
            <a:pPr marL="378013" lvl="1" indent="0" algn="just">
              <a:buNone/>
            </a:pPr>
            <a:endParaRPr lang="hu-HU" sz="1834" noProof="1"/>
          </a:p>
        </p:txBody>
      </p:sp>
    </p:spTree>
    <p:extLst>
      <p:ext uri="{BB962C8B-B14F-4D97-AF65-F5344CB8AC3E}">
        <p14:creationId xmlns:p14="http://schemas.microsoft.com/office/powerpoint/2010/main" val="52957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842864" cy="1028313"/>
          </a:xfrm>
        </p:spPr>
        <p:txBody>
          <a:bodyPr/>
          <a:lstStyle/>
          <a:p>
            <a:r>
              <a:rPr lang="en-GB" sz="3200" b="1" dirty="0"/>
              <a:t>TÁRGYFELVÉTEL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309608"/>
            <a:ext cx="8787573" cy="3856894"/>
          </a:xfrm>
        </p:spPr>
        <p:txBody>
          <a:bodyPr>
            <a:normAutofit/>
          </a:bodyPr>
          <a:lstStyle/>
          <a:p>
            <a:pPr algn="just"/>
            <a:r>
              <a:rPr lang="en-GB" sz="2800" noProof="1"/>
              <a:t>Az idegen nyelvi tárgy felvételének határideje:</a:t>
            </a:r>
          </a:p>
          <a:p>
            <a:pPr marL="378013" lvl="1" indent="0" algn="just">
              <a:buNone/>
            </a:pPr>
            <a:r>
              <a:rPr lang="en-GB" sz="2800" noProof="1"/>
              <a:t>szeptember 15.</a:t>
            </a:r>
          </a:p>
          <a:p>
            <a:pPr marL="0" indent="0" algn="just">
              <a:buNone/>
            </a:pPr>
            <a:endParaRPr lang="hu-HU" sz="2800" noProof="1"/>
          </a:p>
          <a:p>
            <a:pPr algn="just"/>
            <a:r>
              <a:rPr lang="en-GB" sz="2800" noProof="1"/>
              <a:t>Kinek kell felvennie:</a:t>
            </a:r>
          </a:p>
          <a:p>
            <a:pPr marL="378013" lvl="1" indent="0" algn="just">
              <a:buNone/>
            </a:pPr>
            <a:r>
              <a:rPr lang="en-GB" sz="2800" noProof="1"/>
              <a:t>MINDEN nappali tagozatos hallgatónak</a:t>
            </a:r>
          </a:p>
        </p:txBody>
      </p:sp>
    </p:spTree>
    <p:extLst>
      <p:ext uri="{BB962C8B-B14F-4D97-AF65-F5344CB8AC3E}">
        <p14:creationId xmlns:p14="http://schemas.microsoft.com/office/powerpoint/2010/main" val="139991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776041" cy="1028313"/>
          </a:xfrm>
        </p:spPr>
        <p:txBody>
          <a:bodyPr/>
          <a:lstStyle/>
          <a:p>
            <a:r>
              <a:rPr lang="en-GB" sz="3200" b="1" dirty="0"/>
              <a:t>FELMENTÉSEK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697460"/>
            <a:ext cx="8787573" cy="3469041"/>
          </a:xfrm>
        </p:spPr>
        <p:txBody>
          <a:bodyPr>
            <a:normAutofit/>
          </a:bodyPr>
          <a:lstStyle/>
          <a:p>
            <a:pPr marL="457200" indent="-457200" algn="just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hu-HU" sz="2000" noProof="1"/>
              <a:t>Nyelvtanulási nehézségekről kiadott hivatalos szakértői vélemények (SNI, BTMN</a:t>
            </a:r>
            <a:r>
              <a:rPr lang="en-GB" sz="2000" noProof="1"/>
              <a:t>)</a:t>
            </a:r>
          </a:p>
          <a:p>
            <a:pPr marL="457200" indent="-457200" algn="just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sz="2000" noProof="1"/>
              <a:t>Tantárgybefogadás (korábban, más képzésben teljesített nyelvi tárgyak beszámítása)</a:t>
            </a:r>
          </a:p>
          <a:p>
            <a:pPr marL="457200" indent="-457200" algn="just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sz="2000" noProof="1"/>
              <a:t>Nyelvvizsga bizonyítványok</a:t>
            </a:r>
          </a:p>
        </p:txBody>
      </p:sp>
    </p:spTree>
    <p:extLst>
      <p:ext uri="{BB962C8B-B14F-4D97-AF65-F5344CB8AC3E}">
        <p14:creationId xmlns:p14="http://schemas.microsoft.com/office/powerpoint/2010/main" val="416628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776041" cy="1028313"/>
          </a:xfrm>
        </p:spPr>
        <p:txBody>
          <a:bodyPr/>
          <a:lstStyle/>
          <a:p>
            <a:r>
              <a:rPr lang="en-GB" sz="3200" b="1" dirty="0"/>
              <a:t>FELMENTÉSEK 1: SZAKÉRTŐI VÉLEMÉNY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697460"/>
            <a:ext cx="8787573" cy="3469041"/>
          </a:xfrm>
        </p:spPr>
        <p:txBody>
          <a:bodyPr>
            <a:normAutofit/>
          </a:bodyPr>
          <a:lstStyle/>
          <a:p>
            <a:pPr algn="just"/>
            <a:r>
              <a:rPr lang="hu-HU" sz="2000" noProof="1"/>
              <a:t>Nyelvtanulási nehézségekről kiadott hivatalos szakértői vélemények (SNI, BTMN):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sz="2000" noProof="1"/>
              <a:t>Amennyiben hivatalos szakértői vélemény alapján felmentést kér az idegen nyelv tanulása alól, kérelmét a Tanulmányi </a:t>
            </a:r>
            <a:r>
              <a:rPr lang="en-GB" sz="2000" noProof="1"/>
              <a:t>O</a:t>
            </a:r>
            <a:r>
              <a:rPr lang="hu-HU" sz="2000" noProof="1"/>
              <a:t>sztályra kell beadnia</a:t>
            </a:r>
            <a:r>
              <a:rPr lang="en-GB" sz="2000" noProof="1"/>
              <a:t> legkésőbb szeptember 15-ig</a:t>
            </a:r>
            <a:r>
              <a:rPr lang="hu-HU" sz="2000" noProof="1"/>
              <a:t>.</a:t>
            </a:r>
            <a:endParaRPr lang="en-GB" sz="2000" noProof="1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000" noProof="1"/>
              <a:t>A kérelem jóváhagyása után “Felmentve” kerül rögzítésre a Neptunban.</a:t>
            </a:r>
            <a:endParaRPr lang="hu-HU" sz="2000" noProof="1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000" noProof="1"/>
              <a:t>E</a:t>
            </a:r>
            <a:r>
              <a:rPr lang="hu-HU" sz="2000" noProof="1"/>
              <a:t>bben az esetben is </a:t>
            </a:r>
            <a:r>
              <a:rPr lang="en-GB" sz="2000" u="sng" noProof="1"/>
              <a:t>fel kell vennie a tárgyat és a kurzust</a:t>
            </a:r>
            <a:r>
              <a:rPr lang="hu-HU" sz="2000" noProof="1"/>
              <a:t>.</a:t>
            </a:r>
          </a:p>
          <a:p>
            <a:pPr algn="just"/>
            <a:endParaRPr lang="en-GB" sz="2000" noProof="1"/>
          </a:p>
          <a:p>
            <a:pPr algn="just"/>
            <a:endParaRPr lang="en-GB" sz="2000" noProof="1"/>
          </a:p>
          <a:p>
            <a:pPr algn="just"/>
            <a:endParaRPr lang="en-GB" sz="2000" noProof="1"/>
          </a:p>
        </p:txBody>
      </p:sp>
    </p:spTree>
    <p:extLst>
      <p:ext uri="{BB962C8B-B14F-4D97-AF65-F5344CB8AC3E}">
        <p14:creationId xmlns:p14="http://schemas.microsoft.com/office/powerpoint/2010/main" val="225466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94" y="504049"/>
            <a:ext cx="8022667" cy="1028313"/>
          </a:xfrm>
        </p:spPr>
        <p:txBody>
          <a:bodyPr/>
          <a:lstStyle/>
          <a:p>
            <a:r>
              <a:rPr lang="en-GB" sz="3200" b="1" dirty="0"/>
              <a:t>FELMENTÉSEK 2: TANTÁRGYBEFOGADÁS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94" y="1364226"/>
            <a:ext cx="9313606" cy="430632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GB" sz="3200" noProof="1"/>
              <a:t>Korábban, más képzésben teljesített nyelvi tárgyak beszámítása</a:t>
            </a:r>
            <a:r>
              <a:rPr lang="hu-HU" sz="3200" noProof="1"/>
              <a:t>:</a:t>
            </a:r>
            <a:endParaRPr lang="en-GB" sz="3200" noProof="1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3200" noProof="1"/>
              <a:t>Ha a korábbi és a jelenlegi tárgy tematikája között min. 75%-os egyezés van: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600" noProof="1"/>
              <a:t>A Neptunon keresztül szeptember 29-ig nyújthat be tantárgybefogadási kérelmet.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600" noProof="1"/>
              <a:t>A kérelem jóváhagyása után “Elfogadva” kerül rögzítésre a Neptunban.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600" noProof="1"/>
              <a:t>E</a:t>
            </a:r>
            <a:r>
              <a:rPr lang="hu-HU" sz="2600" noProof="1"/>
              <a:t>bben az esetben is </a:t>
            </a:r>
            <a:r>
              <a:rPr lang="en-GB" sz="2600" u="sng" noProof="1"/>
              <a:t>fel kell vennie a tárgyat és a kurzust</a:t>
            </a:r>
            <a:r>
              <a:rPr lang="hu-HU" sz="2600" noProof="1"/>
              <a:t>.</a:t>
            </a:r>
            <a:endParaRPr lang="en-GB" sz="2600" noProof="1"/>
          </a:p>
          <a:p>
            <a:pPr marL="378013" lvl="1" indent="0" algn="just">
              <a:buNone/>
            </a:pPr>
            <a:endParaRPr lang="hu-HU" sz="1500" noProof="1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3200" noProof="1"/>
              <a:t>Ha a két tematika között nincs min. 75%-os egyezés: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600" noProof="1"/>
              <a:t>Teljes felmentés nem, de bizonyos kedvezmények ebben az esetben is megillethetik.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600" noProof="1"/>
              <a:t>Ezt a nyelvtanárával legyen szíves személyesen egyeztetni az első oktatási héten!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600" noProof="1"/>
              <a:t>E</a:t>
            </a:r>
            <a:r>
              <a:rPr lang="hu-HU" sz="2600" noProof="1"/>
              <a:t>bben az esetben is </a:t>
            </a:r>
            <a:r>
              <a:rPr lang="en-GB" sz="2600" u="sng" noProof="1"/>
              <a:t>fel kell vennie a tárgyat és a kurzust</a:t>
            </a:r>
            <a:r>
              <a:rPr lang="hu-HU" sz="2600" noProof="1"/>
              <a:t>.</a:t>
            </a:r>
            <a:endParaRPr lang="en-GB" sz="2600" noProof="1"/>
          </a:p>
        </p:txBody>
      </p:sp>
    </p:spTree>
    <p:extLst>
      <p:ext uri="{BB962C8B-B14F-4D97-AF65-F5344CB8AC3E}">
        <p14:creationId xmlns:p14="http://schemas.microsoft.com/office/powerpoint/2010/main" val="31452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2" y="504049"/>
            <a:ext cx="7956299" cy="1028313"/>
          </a:xfrm>
        </p:spPr>
        <p:txBody>
          <a:bodyPr/>
          <a:lstStyle/>
          <a:p>
            <a:r>
              <a:rPr lang="en-GB" sz="3200" b="1" dirty="0"/>
              <a:t>FELMENTÉSEK 3: NYELVVIZSGA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356852"/>
            <a:ext cx="9343103" cy="4107425"/>
          </a:xfrm>
        </p:spPr>
        <p:txBody>
          <a:bodyPr>
            <a:noAutofit/>
          </a:bodyPr>
          <a:lstStyle/>
          <a:p>
            <a:pPr algn="just"/>
            <a:r>
              <a:rPr lang="en-GB" sz="1800" noProof="1"/>
              <a:t>Alapfokú nyelvvizsga esetén be kell járnia a nyelvórákra.</a:t>
            </a:r>
          </a:p>
          <a:p>
            <a:pPr algn="just"/>
            <a:r>
              <a:rPr lang="en-GB" sz="1800" noProof="1"/>
              <a:t>Középfokú (B2) és felsőfokú (C1) komplex nyelvvizsga esetén az óralátogatási kedvezmény részleteit a nyelvtanárával legyen szíves egyeztetni </a:t>
            </a:r>
            <a:r>
              <a:rPr lang="en-GB" sz="1800" u="sng" noProof="1"/>
              <a:t>az első tanórán</a:t>
            </a:r>
            <a:r>
              <a:rPr lang="en-GB" sz="1800" noProof="1"/>
              <a:t>!</a:t>
            </a:r>
          </a:p>
          <a:p>
            <a:pPr algn="just"/>
            <a:r>
              <a:rPr lang="en-GB" sz="1800" noProof="1"/>
              <a:t>E</a:t>
            </a:r>
            <a:r>
              <a:rPr lang="hu-HU" sz="1800" noProof="1"/>
              <a:t>bben az esetben is </a:t>
            </a:r>
            <a:r>
              <a:rPr lang="en-GB" sz="1800" u="sng" noProof="1"/>
              <a:t>fel kell vennie a tárgyat és a kurzust</a:t>
            </a:r>
            <a:r>
              <a:rPr lang="hu-HU" sz="1800" noProof="1"/>
              <a:t>.</a:t>
            </a:r>
            <a:endParaRPr lang="en-GB" sz="1800" noProof="1"/>
          </a:p>
          <a:p>
            <a:pPr marL="0" indent="0" algn="ctr">
              <a:buNone/>
            </a:pPr>
            <a:r>
              <a:rPr lang="en-GB" sz="1800" noProof="1"/>
              <a:t>***</a:t>
            </a:r>
          </a:p>
          <a:p>
            <a:pPr marL="0" indent="0">
              <a:buNone/>
            </a:pPr>
            <a:r>
              <a:rPr lang="en-GB" sz="1800" noProof="1"/>
              <a:t>Hány félévben kaphat óralátogatási kedvezményt?</a:t>
            </a:r>
          </a:p>
          <a:p>
            <a:pPr algn="just"/>
            <a:r>
              <a:rPr lang="en-GB" sz="1800" noProof="1"/>
              <a:t>Középfokú (B2) és felsőfokú (C1) komplex </a:t>
            </a:r>
            <a:r>
              <a:rPr lang="en-GB" sz="1800" u="sng" noProof="1"/>
              <a:t>általános</a:t>
            </a:r>
            <a:r>
              <a:rPr lang="en-GB" sz="1800" noProof="1"/>
              <a:t> nyelvvizsga esetén</a:t>
            </a:r>
            <a:r>
              <a:rPr lang="hu-HU" sz="1800" noProof="1"/>
              <a:t>:</a:t>
            </a:r>
            <a:r>
              <a:rPr lang="en-GB" sz="1800" noProof="1"/>
              <a:t> 1. és 2. félévben</a:t>
            </a:r>
          </a:p>
          <a:p>
            <a:pPr algn="just"/>
            <a:r>
              <a:rPr lang="en-GB" sz="1800" noProof="1"/>
              <a:t>Középfokú (B2) és felsőfokú (C1) komplex </a:t>
            </a:r>
            <a:r>
              <a:rPr lang="en-GB" sz="1800" u="sng" noProof="1"/>
              <a:t>szakmai</a:t>
            </a:r>
            <a:r>
              <a:rPr lang="en-GB" sz="1800" noProof="1"/>
              <a:t> nyelvvizsga esetén</a:t>
            </a:r>
            <a:r>
              <a:rPr lang="hu-HU" sz="1800" noProof="1"/>
              <a:t>:</a:t>
            </a:r>
            <a:r>
              <a:rPr lang="en-GB" sz="1800" noProof="1"/>
              <a:t> minden félévben</a:t>
            </a:r>
          </a:p>
        </p:txBody>
      </p:sp>
    </p:spTree>
    <p:extLst>
      <p:ext uri="{BB962C8B-B14F-4D97-AF65-F5344CB8AC3E}">
        <p14:creationId xmlns:p14="http://schemas.microsoft.com/office/powerpoint/2010/main" val="376163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956</TotalTime>
  <Words>543</Words>
  <Application>Microsoft Macintosh PowerPoint</Application>
  <PresentationFormat>Custom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</vt:lpstr>
      <vt:lpstr>PowerPoint Presentation</vt:lpstr>
      <vt:lpstr>AZ OKLEVÉL MEGSZERZÉSÉNEK FELTÉTELE</vt:lpstr>
      <vt:lpstr>VÁLASZTHATÓ IDEGEN NYELVEK</vt:lpstr>
      <vt:lpstr>IDEGEN NYELVI TÁRGYAK</vt:lpstr>
      <vt:lpstr>TÁRGYFELVÉTEL</vt:lpstr>
      <vt:lpstr>FELMENTÉSEK</vt:lpstr>
      <vt:lpstr>FELMENTÉSEK 1: SZAKÉRTŐI VÉLEMÉNY</vt:lpstr>
      <vt:lpstr>FELMENTÉSEK 2: TANTÁRGYBEFOGADÁS</vt:lpstr>
      <vt:lpstr>FELMENTÉSEK 3: NYELVVIZSGA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Metropolis</dc:title>
  <dc:subject/>
  <dc:creator>Végh Ildikó</dc:creator>
  <dc:description/>
  <cp:lastModifiedBy>Szabó Rozália</cp:lastModifiedBy>
  <cp:revision>25</cp:revision>
  <dcterms:created xsi:type="dcterms:W3CDTF">2021-09-01T22:54:20Z</dcterms:created>
  <dcterms:modified xsi:type="dcterms:W3CDTF">2024-09-05T06:27:32Z</dcterms:modified>
  <dc:language>en-GB</dc:language>
</cp:coreProperties>
</file>