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080625" cy="5670550"/>
  <p:notesSz cx="7559675" cy="10691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1" d="100"/>
          <a:sy n="131" d="100"/>
        </p:scale>
        <p:origin x="66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376000" y="216000"/>
            <a:ext cx="5328000" cy="7200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en-GB" sz="33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2000" cy="181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4000" y="3351600"/>
            <a:ext cx="9072000" cy="181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376000" y="216000"/>
            <a:ext cx="5328000" cy="7200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en-GB" sz="33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81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81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04000" y="3351600"/>
            <a:ext cx="4426920" cy="181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152680" y="3351600"/>
            <a:ext cx="4426920" cy="181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376000" y="216000"/>
            <a:ext cx="5328000" cy="7200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en-GB" sz="33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2921040" cy="181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571560" y="1368000"/>
            <a:ext cx="2921040" cy="181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639120" y="1368000"/>
            <a:ext cx="2921040" cy="181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504000" y="3351600"/>
            <a:ext cx="2921040" cy="181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571560" y="3351600"/>
            <a:ext cx="2921040" cy="181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639120" y="3351600"/>
            <a:ext cx="2921040" cy="181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376000" y="216000"/>
            <a:ext cx="5328000" cy="7200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en-GB" sz="33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1368000"/>
            <a:ext cx="9072000" cy="379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376000" y="216000"/>
            <a:ext cx="5328000" cy="7200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en-GB" sz="33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2000" cy="379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376000" y="216000"/>
            <a:ext cx="5328000" cy="7200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en-GB" sz="33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79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79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376000" y="216000"/>
            <a:ext cx="5328000" cy="7200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en-GB" sz="33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2376000" y="216000"/>
            <a:ext cx="5328000" cy="3338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376000" y="216000"/>
            <a:ext cx="5328000" cy="7200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en-GB" sz="33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81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79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04000" y="3351600"/>
            <a:ext cx="4426920" cy="181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376000" y="216000"/>
            <a:ext cx="5328000" cy="7200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en-GB" sz="33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79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81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52680" y="3351600"/>
            <a:ext cx="4426920" cy="181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376000" y="216000"/>
            <a:ext cx="5328000" cy="7200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en-GB" sz="33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81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81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4000" y="3351600"/>
            <a:ext cx="9072000" cy="181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/>
          <p:nvPr/>
        </p:nvPicPr>
        <p:blipFill>
          <a:blip r:embed="rId14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376000" y="216000"/>
            <a:ext cx="5328000" cy="720000"/>
          </a:xfrm>
          <a:prstGeom prst="rect">
            <a:avLst/>
          </a:prstGeom>
        </p:spPr>
        <p:txBody>
          <a:bodyPr lIns="0" tIns="0" rIns="0" bIns="0" anchor="ctr">
            <a:normAutofit fontScale="66000"/>
          </a:bodyPr>
          <a:lstStyle/>
          <a:p>
            <a:pPr algn="ctr"/>
            <a:r>
              <a:rPr lang="en-GB" sz="3300" b="0" strike="noStrike" spc="-1">
                <a:solidFill>
                  <a:srgbClr val="FFFFFF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2000" cy="379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06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FFFFFF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Aft>
                <a:spcPts val="84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GB" sz="2100" b="0" strike="noStrike" spc="-1">
                <a:solidFill>
                  <a:srgbClr val="FFFFFF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Aft>
                <a:spcPts val="635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FFFFFF"/>
                </a:solidFill>
                <a:latin typeface="Arial"/>
              </a:rPr>
              <a:t>Third Outline Level</a:t>
            </a:r>
          </a:p>
          <a:p>
            <a:pPr marL="1728000" lvl="3" indent="-216000">
              <a:spcAft>
                <a:spcPts val="422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GB" sz="1500" b="0" strike="noStrike" spc="-1">
                <a:solidFill>
                  <a:srgbClr val="FFFFFF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Aft>
                <a:spcPts val="21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1500" b="0" strike="noStrike" spc="-1">
                <a:solidFill>
                  <a:srgbClr val="FFFFFF"/>
                </a:solidFill>
                <a:latin typeface="Arial"/>
              </a:rPr>
              <a:t>Fifth Outline Level</a:t>
            </a:r>
          </a:p>
          <a:p>
            <a:pPr marL="2592000" lvl="5" indent="-216000">
              <a:spcAft>
                <a:spcPts val="21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1500" b="0" strike="noStrike" spc="-1">
                <a:solidFill>
                  <a:srgbClr val="FFFFFF"/>
                </a:solidFill>
                <a:latin typeface="Arial"/>
              </a:rPr>
              <a:t>Sixth Outline Level</a:t>
            </a:r>
          </a:p>
          <a:p>
            <a:pPr marL="3024000" lvl="6" indent="-216000">
              <a:spcAft>
                <a:spcPts val="21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1500" b="0" strike="noStrike" spc="-1">
                <a:solidFill>
                  <a:srgbClr val="FFFFFF"/>
                </a:solidFill>
                <a:latin typeface="Arial"/>
              </a:rPr>
              <a:t>Seventh Outline Level</a:t>
            </a: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504000" y="5328000"/>
            <a:ext cx="2348280" cy="228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GB" sz="1400" b="0" strike="noStrike" spc="-1">
                <a:solidFill>
                  <a:srgbClr val="FFFFFF"/>
                </a:solidFill>
                <a:latin typeface="Arial"/>
              </a:rPr>
              <a:t>&lt;date/time&gt;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447360" y="5328000"/>
            <a:ext cx="3195000" cy="228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en-GB" sz="1400" b="0" strike="noStrike" spc="-1">
                <a:solidFill>
                  <a:srgbClr val="FFFFFF"/>
                </a:solidFill>
                <a:latin typeface="Arial"/>
              </a:rPr>
              <a:t>&lt;footer&gt;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227360" y="5328000"/>
            <a:ext cx="2348280" cy="228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69FCEE27-8215-45BF-A9F9-87C1D8886BC9}" type="slidenum">
              <a:rPr lang="en-GB" sz="1400" b="0" strike="noStrike" spc="-1">
                <a:solidFill>
                  <a:srgbClr val="FFFFFF"/>
                </a:solidFill>
                <a:latin typeface="Arial"/>
              </a:rPr>
              <a:t>‹#›</a:t>
            </a:fld>
            <a:endParaRPr lang="en-GB" sz="14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2376000" y="108000"/>
            <a:ext cx="5328000" cy="936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/>
            <a:r>
              <a:rPr lang="en-GB" sz="3300" b="1" strike="noStrike" spc="-1">
                <a:solidFill>
                  <a:srgbClr val="FFFFFF"/>
                </a:solidFill>
                <a:latin typeface="Arial"/>
              </a:rPr>
              <a:t>IDEGENNYELVI KÖVETELMÉNYEK</a:t>
            </a:r>
          </a:p>
        </p:txBody>
      </p:sp>
      <p:sp>
        <p:nvSpPr>
          <p:cNvPr id="43" name="TextShape 2"/>
          <p:cNvSpPr txBox="1"/>
          <p:nvPr/>
        </p:nvSpPr>
        <p:spPr>
          <a:xfrm>
            <a:off x="504000" y="1368000"/>
            <a:ext cx="9072000" cy="379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GB" sz="3200" b="0" strike="noStrike" spc="-1">
                <a:solidFill>
                  <a:srgbClr val="FFFFFF"/>
                </a:solidFill>
                <a:latin typeface="Arial"/>
              </a:rPr>
              <a:t>MATE KÁROLY RÓBERT CAMPUS</a:t>
            </a:r>
          </a:p>
          <a:p>
            <a:pPr algn="ctr"/>
            <a:r>
              <a:rPr lang="en-GB" sz="3200" b="0" strike="noStrike" spc="-1">
                <a:solidFill>
                  <a:srgbClr val="FFFFFF"/>
                </a:solidFill>
                <a:latin typeface="Arial"/>
              </a:rPr>
              <a:t>2021/22. TANÉV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2376000" y="216000"/>
            <a:ext cx="5328000" cy="72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/>
            <a:r>
              <a:rPr lang="en-GB" sz="3300" b="0" strike="noStrike" spc="-1">
                <a:solidFill>
                  <a:srgbClr val="FFFFFF"/>
                </a:solidFill>
                <a:latin typeface="Arial"/>
              </a:rPr>
              <a:t>Információk</a:t>
            </a:r>
          </a:p>
        </p:txBody>
      </p:sp>
      <p:sp>
        <p:nvSpPr>
          <p:cNvPr id="61" name="TextShape 2"/>
          <p:cNvSpPr txBox="1"/>
          <p:nvPr/>
        </p:nvSpPr>
        <p:spPr>
          <a:xfrm>
            <a:off x="504000" y="1368000"/>
            <a:ext cx="9072000" cy="379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lnSpc>
                <a:spcPct val="100000"/>
              </a:lnSpc>
              <a:spcAft>
                <a:spcPts val="106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FFFFFF"/>
                </a:solidFill>
                <a:latin typeface="Arial"/>
              </a:rPr>
              <a:t>Az Idegennyelvi Intézet gyöngyösi nyelvtanárai:</a:t>
            </a:r>
          </a:p>
          <a:p>
            <a:pPr marL="864000" lvl="1" indent="-324000">
              <a:lnSpc>
                <a:spcPct val="100000"/>
              </a:lnSpc>
              <a:spcAft>
                <a:spcPts val="84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GB" sz="2100" b="0" strike="noStrike" spc="-1">
                <a:solidFill>
                  <a:srgbClr val="FFFFFF"/>
                </a:solidFill>
                <a:latin typeface="Arial"/>
              </a:rPr>
              <a:t>Szabó Rozália – angol nyelv</a:t>
            </a:r>
          </a:p>
          <a:p>
            <a:pPr marL="864000" lvl="1" indent="-324000">
              <a:lnSpc>
                <a:spcPct val="100000"/>
              </a:lnSpc>
              <a:spcAft>
                <a:spcPts val="84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GB" sz="2100" b="0" strike="noStrike" spc="-1">
                <a:solidFill>
                  <a:srgbClr val="FFFFFF"/>
                </a:solidFill>
                <a:latin typeface="Arial"/>
              </a:rPr>
              <a:t>Fentor Zsuzsanna – angol nyelv</a:t>
            </a:r>
          </a:p>
          <a:p>
            <a:pPr marL="864000" lvl="1" indent="-324000">
              <a:lnSpc>
                <a:spcPct val="100000"/>
              </a:lnSpc>
              <a:spcAft>
                <a:spcPts val="84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GB" sz="2100" b="0" strike="noStrike" spc="-1">
                <a:solidFill>
                  <a:srgbClr val="FFFFFF"/>
                </a:solidFill>
                <a:latin typeface="Arial"/>
              </a:rPr>
              <a:t>Molnárné Krajcsovicz Magdolna – német nyelv</a:t>
            </a:r>
          </a:p>
          <a:p>
            <a:pPr marL="432000" indent="-324000">
              <a:lnSpc>
                <a:spcPct val="100000"/>
              </a:lnSpc>
              <a:spcAft>
                <a:spcPts val="84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endParaRPr lang="en-GB" sz="2100" b="0" strike="noStrike" spc="-1">
              <a:solidFill>
                <a:srgbClr val="FFFFFF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Aft>
                <a:spcPts val="106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FFFFFF"/>
                </a:solidFill>
                <a:latin typeface="Arial"/>
              </a:rPr>
              <a:t>Amennyiben kérdésük van, Szabó Rozáliához fordulhatnak az alábbi email-címen: </a:t>
            </a:r>
          </a:p>
          <a:p>
            <a:pPr marL="1728000" lvl="3" indent="-216000">
              <a:lnSpc>
                <a:spcPct val="100000"/>
              </a:lnSpc>
              <a:spcAft>
                <a:spcPts val="422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GB" sz="2400" b="1" strike="noStrike" spc="-1">
                <a:solidFill>
                  <a:srgbClr val="FFFFFF"/>
                </a:solidFill>
                <a:latin typeface="Arial"/>
              </a:rPr>
              <a:t>szabo.rozalia@uni-mate.hu</a:t>
            </a:r>
            <a:endParaRPr lang="en-GB" sz="24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2376000" y="108000"/>
            <a:ext cx="5328000" cy="936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/>
            <a:r>
              <a:rPr lang="en-GB" sz="3300" b="0" strike="noStrike" spc="-1">
                <a:solidFill>
                  <a:srgbClr val="FFFFFF"/>
                </a:solidFill>
                <a:latin typeface="Arial"/>
              </a:rPr>
              <a:t>Gyógy- és fűszernövény FOSZK</a:t>
            </a:r>
          </a:p>
        </p:txBody>
      </p:sp>
      <p:sp>
        <p:nvSpPr>
          <p:cNvPr id="45" name="TextShape 2"/>
          <p:cNvSpPr txBox="1"/>
          <p:nvPr/>
        </p:nvSpPr>
        <p:spPr>
          <a:xfrm>
            <a:off x="504000" y="1368000"/>
            <a:ext cx="9072000" cy="379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 fontScale="77000"/>
          </a:bodyPr>
          <a:lstStyle/>
          <a:p>
            <a:pPr marL="432000" indent="-324000">
              <a:spcAft>
                <a:spcPts val="106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FFFFFF"/>
                </a:solidFill>
                <a:latin typeface="Arial"/>
              </a:rPr>
              <a:t>Nappali – 1. félévben 4 óra/hét, gyakorlati jegy, 0 kredit, K tárgy</a:t>
            </a:r>
          </a:p>
          <a:p>
            <a:pPr marL="864000" lvl="1" indent="-324000">
              <a:spcAft>
                <a:spcPts val="84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GB" sz="2100" b="0" strike="noStrike" spc="-1">
                <a:solidFill>
                  <a:srgbClr val="FFFFFF"/>
                </a:solidFill>
                <a:latin typeface="Arial"/>
              </a:rPr>
              <a:t>Angol nyelv / Német nyelv</a:t>
            </a:r>
          </a:p>
          <a:p>
            <a:pPr marL="432000" indent="-324000">
              <a:spcAft>
                <a:spcPts val="106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FFFFFF"/>
                </a:solidFill>
                <a:latin typeface="Arial"/>
              </a:rPr>
              <a:t>Levelező – 1. félévben 16 konzultációs óra, gyakorlati jegy, 0 kredit, K tárgy</a:t>
            </a:r>
          </a:p>
          <a:p>
            <a:pPr marL="864000" lvl="1" indent="-324000">
              <a:spcAft>
                <a:spcPts val="84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GB" sz="2100" b="0" strike="noStrike" spc="-1">
                <a:solidFill>
                  <a:srgbClr val="FFFFFF"/>
                </a:solidFill>
                <a:latin typeface="Arial"/>
              </a:rPr>
              <a:t>Angol nyelv / Német nyelv</a:t>
            </a:r>
          </a:p>
          <a:p>
            <a:pPr marL="432000" indent="-324000">
              <a:spcAft>
                <a:spcPts val="106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FFFFFF"/>
                </a:solidFill>
                <a:latin typeface="Arial"/>
              </a:rPr>
              <a:t>3 csoport!!!</a:t>
            </a:r>
          </a:p>
          <a:p>
            <a:pPr marL="864000" lvl="1" indent="-324000">
              <a:spcAft>
                <a:spcPts val="84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GB" sz="2100" b="0" strike="noStrike" spc="-1">
                <a:solidFill>
                  <a:srgbClr val="FFFFFF"/>
                </a:solidFill>
                <a:latin typeface="Arial"/>
              </a:rPr>
              <a:t>A-J-ig – 1. angol  csoport - Fentor Zsuzsanna</a:t>
            </a:r>
          </a:p>
          <a:p>
            <a:pPr marL="864000" lvl="1" indent="-324000">
              <a:spcAft>
                <a:spcPts val="84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GB" sz="2100" b="0" strike="noStrike" spc="-1">
                <a:solidFill>
                  <a:srgbClr val="FFFFFF"/>
                </a:solidFill>
                <a:latin typeface="Arial"/>
              </a:rPr>
              <a:t>K-Zs-ig – 2. angol csoport - Szabó Rozália</a:t>
            </a:r>
          </a:p>
          <a:p>
            <a:pPr marL="864000" lvl="1" indent="-324000">
              <a:spcAft>
                <a:spcPts val="84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GB" sz="2100" b="0" strike="noStrike" spc="-1">
                <a:solidFill>
                  <a:srgbClr val="FFFFFF"/>
                </a:solidFill>
                <a:latin typeface="Arial"/>
              </a:rPr>
              <a:t>Német – Molnárné Krajcsovicz Magdolna</a:t>
            </a:r>
          </a:p>
          <a:p>
            <a:pPr marL="432000" indent="-324000">
              <a:spcAft>
                <a:spcPts val="106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FFFFFF"/>
                </a:solidFill>
                <a:latin typeface="Arial"/>
              </a:rPr>
              <a:t>Felmentés: általános komplex B2 nyelvvizsga bizonyítvány megléte esetén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2376000" y="216000"/>
            <a:ext cx="5328000" cy="72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/>
            <a:r>
              <a:rPr lang="en-GB" sz="3300" b="0" strike="noStrike" spc="-1">
                <a:solidFill>
                  <a:srgbClr val="FFFFFF"/>
                </a:solidFill>
                <a:latin typeface="Arial"/>
              </a:rPr>
              <a:t>Mezőgazdasági FOSZK</a:t>
            </a:r>
          </a:p>
        </p:txBody>
      </p:sp>
      <p:sp>
        <p:nvSpPr>
          <p:cNvPr id="47" name="TextShape 2"/>
          <p:cNvSpPr txBox="1"/>
          <p:nvPr/>
        </p:nvSpPr>
        <p:spPr>
          <a:xfrm>
            <a:off x="504000" y="1368000"/>
            <a:ext cx="9072000" cy="379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06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FFFFFF"/>
                </a:solidFill>
                <a:latin typeface="Arial"/>
              </a:rPr>
              <a:t>Nappali - 3. félévben 2 óra/hét, aláírás, 0 kredit, A tárgy</a:t>
            </a:r>
          </a:p>
          <a:p>
            <a:pPr marL="864000" lvl="1" indent="-324000">
              <a:spcAft>
                <a:spcPts val="84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GB" sz="2100" b="0" strike="noStrike" spc="-1">
                <a:solidFill>
                  <a:srgbClr val="FFFFFF"/>
                </a:solidFill>
                <a:latin typeface="Arial"/>
              </a:rPr>
              <a:t>Idegennyelvi alapszintű ismeretek (angol és német)</a:t>
            </a:r>
          </a:p>
          <a:p>
            <a:pPr marL="432000" indent="-324000">
              <a:spcAft>
                <a:spcPts val="106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FFFFFF"/>
                </a:solidFill>
                <a:latin typeface="Arial"/>
              </a:rPr>
              <a:t>Levelező – 3. félévben 6 konzultációs óra, aláírás, 0 kredit, A tárgy</a:t>
            </a:r>
          </a:p>
          <a:p>
            <a:pPr marL="864000" lvl="1" indent="-324000">
              <a:spcAft>
                <a:spcPts val="84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GB" sz="2100" b="0" strike="noStrike" spc="-1">
                <a:solidFill>
                  <a:srgbClr val="FFFFFF"/>
                </a:solidFill>
                <a:latin typeface="Arial"/>
              </a:rPr>
              <a:t>Idegennyelvi alapszintű ismeretek (angol és német)</a:t>
            </a:r>
          </a:p>
          <a:p>
            <a:pPr marL="432000" indent="-324000">
              <a:spcAft>
                <a:spcPts val="106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FFFFFF"/>
                </a:solidFill>
                <a:latin typeface="Arial"/>
              </a:rPr>
              <a:t>Felmentés: általános komplex B2 nyelvvizsga bizonyítvány megléte esetén</a:t>
            </a:r>
          </a:p>
          <a:p>
            <a:pPr marL="864000" lvl="1" indent="-324000">
              <a:spcAft>
                <a:spcPts val="84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endParaRPr lang="en-GB" sz="24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2376000" y="108000"/>
            <a:ext cx="5328000" cy="936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/>
            <a:r>
              <a:rPr lang="en-GB" sz="3300" b="0" strike="noStrike" spc="-1">
                <a:solidFill>
                  <a:srgbClr val="FFFFFF"/>
                </a:solidFill>
                <a:latin typeface="Arial"/>
              </a:rPr>
              <a:t>Programtervező informatikus FOSZK</a:t>
            </a:r>
          </a:p>
        </p:txBody>
      </p:sp>
      <p:sp>
        <p:nvSpPr>
          <p:cNvPr id="49" name="TextShape 2"/>
          <p:cNvSpPr txBox="1"/>
          <p:nvPr/>
        </p:nvSpPr>
        <p:spPr>
          <a:xfrm>
            <a:off x="504000" y="1368000"/>
            <a:ext cx="9072000" cy="379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06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FFFFFF"/>
                </a:solidFill>
                <a:latin typeface="Arial"/>
              </a:rPr>
              <a:t>A mintatanterv nem tartalmaz idegen nyelv tárgyat.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2376000" y="108000"/>
            <a:ext cx="5328000" cy="936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/>
            <a:r>
              <a:rPr lang="en-GB" sz="3300" b="0" strike="noStrike" spc="-1">
                <a:solidFill>
                  <a:srgbClr val="FFFFFF"/>
                </a:solidFill>
                <a:latin typeface="Arial"/>
              </a:rPr>
              <a:t>Gazdaságinformatikus FOSZK</a:t>
            </a:r>
          </a:p>
        </p:txBody>
      </p:sp>
      <p:sp>
        <p:nvSpPr>
          <p:cNvPr id="51" name="TextShape 2"/>
          <p:cNvSpPr txBox="1"/>
          <p:nvPr/>
        </p:nvSpPr>
        <p:spPr>
          <a:xfrm>
            <a:off x="504000" y="1368000"/>
            <a:ext cx="9072000" cy="379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06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FFFFFF"/>
                </a:solidFill>
                <a:latin typeface="Arial"/>
              </a:rPr>
              <a:t>A mintatanterv nem tartalmaz idegen nyelv tárgyat.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2376000" y="108000"/>
            <a:ext cx="5328000" cy="936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/>
            <a:r>
              <a:rPr lang="en-GB" sz="3300" b="0" strike="noStrike" spc="-1">
                <a:solidFill>
                  <a:srgbClr val="FFFFFF"/>
                </a:solidFill>
                <a:latin typeface="Arial"/>
              </a:rPr>
              <a:t>Gazdálkodási és menedzsment FOSZK</a:t>
            </a:r>
          </a:p>
        </p:txBody>
      </p:sp>
      <p:sp>
        <p:nvSpPr>
          <p:cNvPr id="53" name="TextShape 2"/>
          <p:cNvSpPr txBox="1"/>
          <p:nvPr/>
        </p:nvSpPr>
        <p:spPr>
          <a:xfrm>
            <a:off x="504000" y="1368000"/>
            <a:ext cx="9072000" cy="379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06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FFFFFF"/>
                </a:solidFill>
                <a:latin typeface="Arial"/>
              </a:rPr>
              <a:t>Nappali - 3. félévben 2 óra/hét, gyakorlati jegy, 3 kredit, A tárgy</a:t>
            </a:r>
          </a:p>
          <a:p>
            <a:pPr marL="864000" lvl="1" indent="-324000">
              <a:spcAft>
                <a:spcPts val="84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GB" sz="2100" b="0" strike="noStrike" spc="-1">
                <a:solidFill>
                  <a:srgbClr val="FFFFFF"/>
                </a:solidFill>
                <a:latin typeface="Arial"/>
              </a:rPr>
              <a:t>Idegennyelvi alapszintű ismeretek (angol és német)</a:t>
            </a:r>
          </a:p>
          <a:p>
            <a:pPr marL="432000" indent="-324000">
              <a:spcAft>
                <a:spcPts val="106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FFFFFF"/>
                </a:solidFill>
                <a:latin typeface="Arial"/>
              </a:rPr>
              <a:t>Levelező – 3. félévben 8 konzultációs óra, gyakorlati jegy, 3 kredit, A tárgy</a:t>
            </a:r>
          </a:p>
          <a:p>
            <a:pPr marL="864000" lvl="1" indent="-324000">
              <a:spcAft>
                <a:spcPts val="84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GB" sz="2100" b="0" strike="noStrike" spc="-1">
                <a:solidFill>
                  <a:srgbClr val="FFFFFF"/>
                </a:solidFill>
                <a:latin typeface="Arial"/>
              </a:rPr>
              <a:t>Idegennyelvi alapszintű ismeretek (angol és német)</a:t>
            </a:r>
          </a:p>
          <a:p>
            <a:pPr marL="432000" indent="-324000">
              <a:spcAft>
                <a:spcPts val="106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FFFFFF"/>
                </a:solidFill>
                <a:latin typeface="Arial"/>
              </a:rPr>
              <a:t>Felmentés: a képzési területnek megfelelő szaknyelvi komplex B2 nyelvvizsga bizonyítvány megléte esetén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2376000" y="108000"/>
            <a:ext cx="5328000" cy="936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/>
            <a:r>
              <a:rPr lang="en-GB" sz="3300" b="0" strike="noStrike" spc="-1">
                <a:solidFill>
                  <a:srgbClr val="FFFFFF"/>
                </a:solidFill>
                <a:latin typeface="Arial"/>
              </a:rPr>
              <a:t>Kereskedelem és marketing FOSZK</a:t>
            </a:r>
          </a:p>
        </p:txBody>
      </p:sp>
      <p:sp>
        <p:nvSpPr>
          <p:cNvPr id="55" name="TextShape 2"/>
          <p:cNvSpPr txBox="1"/>
          <p:nvPr/>
        </p:nvSpPr>
        <p:spPr>
          <a:xfrm>
            <a:off x="504000" y="1368000"/>
            <a:ext cx="9072000" cy="379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06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FFFFFF"/>
                </a:solidFill>
                <a:latin typeface="Arial"/>
              </a:rPr>
              <a:t>Nappali - 1. félévben 2 óra/hét</a:t>
            </a:r>
          </a:p>
          <a:p>
            <a:pPr marL="864000" lvl="1" indent="-324000">
              <a:spcAft>
                <a:spcPts val="84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GB" sz="2100" b="0" strike="noStrike" spc="-1">
                <a:solidFill>
                  <a:srgbClr val="FFFFFF"/>
                </a:solidFill>
                <a:latin typeface="Arial"/>
              </a:rPr>
              <a:t>Idegennyelvi alapszintű ismeretek (angol és német)</a:t>
            </a:r>
          </a:p>
          <a:p>
            <a:pPr marL="432000" indent="-324000">
              <a:spcAft>
                <a:spcPts val="106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FFFFFF"/>
                </a:solidFill>
                <a:latin typeface="Arial"/>
              </a:rPr>
              <a:t>Levelező – 1. félévben 8 konzultációs óra</a:t>
            </a:r>
          </a:p>
          <a:p>
            <a:pPr marL="864000" lvl="1" indent="-324000">
              <a:spcAft>
                <a:spcPts val="84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GB" sz="2100" b="0" strike="noStrike" spc="-1">
                <a:solidFill>
                  <a:srgbClr val="FFFFFF"/>
                </a:solidFill>
                <a:latin typeface="Arial"/>
              </a:rPr>
              <a:t>Idegennyelvi alapszintű ismeretek (angol és német)</a:t>
            </a:r>
          </a:p>
          <a:p>
            <a:pPr marL="432000" indent="-324000">
              <a:spcAft>
                <a:spcPts val="106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FFFFFF"/>
                </a:solidFill>
                <a:latin typeface="Arial"/>
              </a:rPr>
              <a:t>Felmentés: a képzési területnek megfelelő szaknyelvi komplex B2 nyelvvizsga bizonyítvány megléte esetén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2376000" y="108000"/>
            <a:ext cx="5328000" cy="936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/>
            <a:r>
              <a:rPr lang="en-GB" sz="3300" b="0" strike="noStrike" spc="-1">
                <a:solidFill>
                  <a:srgbClr val="FFFFFF"/>
                </a:solidFill>
                <a:latin typeface="Arial"/>
              </a:rPr>
              <a:t>Pénzügy és számvitel FOSZK</a:t>
            </a:r>
          </a:p>
        </p:txBody>
      </p:sp>
      <p:sp>
        <p:nvSpPr>
          <p:cNvPr id="57" name="TextShape 2"/>
          <p:cNvSpPr txBox="1"/>
          <p:nvPr/>
        </p:nvSpPr>
        <p:spPr>
          <a:xfrm>
            <a:off x="504000" y="1368000"/>
            <a:ext cx="9072000" cy="379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06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FFFFFF"/>
                </a:solidFill>
                <a:latin typeface="Arial"/>
              </a:rPr>
              <a:t>Nappali - 3. félévben 2 óra/hét, gyakorlati jegy, 0 kredit, A tárgy</a:t>
            </a:r>
          </a:p>
          <a:p>
            <a:pPr marL="864000" lvl="1" indent="-324000">
              <a:spcAft>
                <a:spcPts val="84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GB" sz="2100" b="0" strike="noStrike" spc="-1">
                <a:solidFill>
                  <a:srgbClr val="FFFFFF"/>
                </a:solidFill>
                <a:latin typeface="Arial"/>
              </a:rPr>
              <a:t>Idegennyelvi alapszintű ismeretek (angol és német)</a:t>
            </a:r>
          </a:p>
          <a:p>
            <a:pPr marL="432000" indent="-324000">
              <a:spcAft>
                <a:spcPts val="106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FFFFFF"/>
                </a:solidFill>
                <a:latin typeface="Arial"/>
              </a:rPr>
              <a:t>Levelező – 3. félévben 8 konzultációs óra, gyakorlati jegy, 0 kredit, C tárgy</a:t>
            </a:r>
          </a:p>
          <a:p>
            <a:pPr marL="864000" lvl="1" indent="-324000">
              <a:spcAft>
                <a:spcPts val="84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GB" sz="2100" b="0" strike="noStrike" spc="-1">
                <a:solidFill>
                  <a:srgbClr val="FFFFFF"/>
                </a:solidFill>
                <a:latin typeface="Arial"/>
              </a:rPr>
              <a:t>Idegennyelvi alapszintű ismeretek (angol és német)</a:t>
            </a:r>
          </a:p>
          <a:p>
            <a:pPr marL="432000" indent="-324000">
              <a:spcAft>
                <a:spcPts val="106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FFFFFF"/>
                </a:solidFill>
                <a:latin typeface="Arial"/>
              </a:rPr>
              <a:t>Nappalin felmentés: a képzési területnek megfelelő szaknyelvi komplex B2 nyelvvizsga bizonyítvány megléte esetén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2376000" y="108000"/>
            <a:ext cx="5328000" cy="936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/>
            <a:r>
              <a:rPr lang="en-GB" sz="3300" b="0" strike="noStrike" spc="-1">
                <a:solidFill>
                  <a:srgbClr val="FFFFFF"/>
                </a:solidFill>
                <a:latin typeface="Arial"/>
              </a:rPr>
              <a:t>Turizmus-vendéglátás FOSZK</a:t>
            </a:r>
          </a:p>
        </p:txBody>
      </p:sp>
      <p:sp>
        <p:nvSpPr>
          <p:cNvPr id="59" name="TextShape 2"/>
          <p:cNvSpPr txBox="1"/>
          <p:nvPr/>
        </p:nvSpPr>
        <p:spPr>
          <a:xfrm>
            <a:off x="504000" y="1368000"/>
            <a:ext cx="9072000" cy="379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 fontScale="77000"/>
          </a:bodyPr>
          <a:lstStyle/>
          <a:p>
            <a:pPr marL="432000" indent="-324000">
              <a:spcAft>
                <a:spcPts val="106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FFFFFF"/>
                </a:solidFill>
                <a:latin typeface="Arial"/>
              </a:rPr>
              <a:t>Nappali – 1-3. félévben 2 óra/hét, gyak.jegy, 0 kredit</a:t>
            </a:r>
          </a:p>
          <a:p>
            <a:pPr marL="864000" lvl="1" indent="-324000">
              <a:spcAft>
                <a:spcPts val="84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GB" sz="2100" b="0" strike="noStrike" spc="-1">
                <a:solidFill>
                  <a:srgbClr val="FFFFFF"/>
                </a:solidFill>
                <a:latin typeface="Arial"/>
              </a:rPr>
              <a:t>Angol nyelv 1-2. / Német nyelv 1-2. -  K tárgyak</a:t>
            </a:r>
          </a:p>
          <a:p>
            <a:pPr marL="864000" lvl="1" indent="-324000">
              <a:spcAft>
                <a:spcPts val="84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GB" sz="2100" b="0" strike="noStrike" spc="-1">
                <a:solidFill>
                  <a:srgbClr val="FFFFFF"/>
                </a:solidFill>
                <a:latin typeface="Arial"/>
              </a:rPr>
              <a:t>Szaknyelv (angol és német) – A tárgy</a:t>
            </a:r>
          </a:p>
          <a:p>
            <a:pPr marL="432000" indent="-324000">
              <a:spcAft>
                <a:spcPts val="106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FFFFFF"/>
                </a:solidFill>
                <a:latin typeface="Arial"/>
              </a:rPr>
              <a:t>Felmentés: két szaknyelvi komplex B2 nyelvvizsga bizonyítvány megléte esetén. (Ha csak egy szaknyelvi bizonyítványa van, másik nyelvet kell választania.)</a:t>
            </a:r>
          </a:p>
          <a:p>
            <a:pPr marL="432000" indent="-324000">
              <a:spcAft>
                <a:spcPts val="106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FFFFFF"/>
                </a:solidFill>
                <a:latin typeface="Arial"/>
              </a:rPr>
              <a:t>A felsőoktatási szakképzésben a szakképzettség megszerzéséhez legalább középfokú (B2), komplex típusú, a képzési területnek megfelelő államilag elismert szaknyelvi vizsga vagy felsőfokú (C1), komplex típusú általános nyelvvizsga vagy azzal egyenértékű érettségi bizonyítvány, illetve oklevél szükséges.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486</Words>
  <Application>Microsoft Office PowerPoint</Application>
  <PresentationFormat>Egyéni</PresentationFormat>
  <Paragraphs>55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5" baseType="lpstr">
      <vt:lpstr>Arial</vt:lpstr>
      <vt:lpstr>DejaVu Sans</vt:lpstr>
      <vt:lpstr>Symbol</vt:lpstr>
      <vt:lpstr>Wingdings</vt:lpstr>
      <vt:lpstr>Office Theme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Metropolis</dc:title>
  <dc:subject/>
  <dc:creator>Végh Ildikó</dc:creator>
  <dc:description/>
  <cp:lastModifiedBy>Végh Ildikó</cp:lastModifiedBy>
  <cp:revision>4</cp:revision>
  <dcterms:created xsi:type="dcterms:W3CDTF">2021-09-02T19:23:57Z</dcterms:created>
  <dcterms:modified xsi:type="dcterms:W3CDTF">2021-09-03T19:01:01Z</dcterms:modified>
  <dc:language>en-GB</dc:language>
</cp:coreProperties>
</file>